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9" r:id="rId1"/>
  </p:sldMasterIdLst>
  <p:notesMasterIdLst>
    <p:notesMasterId r:id="rId13"/>
  </p:notesMasterIdLst>
  <p:sldIdLst>
    <p:sldId id="486" r:id="rId2"/>
    <p:sldId id="477" r:id="rId3"/>
    <p:sldId id="490" r:id="rId4"/>
    <p:sldId id="492" r:id="rId5"/>
    <p:sldId id="488" r:id="rId6"/>
    <p:sldId id="494" r:id="rId7"/>
    <p:sldId id="482" r:id="rId8"/>
    <p:sldId id="491" r:id="rId9"/>
    <p:sldId id="480" r:id="rId10"/>
    <p:sldId id="489" r:id="rId11"/>
    <p:sldId id="474" r:id="rId12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Weiss" initials="MW" lastIdx="2" clrIdx="0">
    <p:extLst>
      <p:ext uri="{19B8F6BF-5375-455C-9EA6-DF929625EA0E}">
        <p15:presenceInfo xmlns:p15="http://schemas.microsoft.com/office/powerpoint/2012/main" userId="S-1-5-21-3569255166-3711921035-3486062074-10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6666"/>
    <a:srgbClr val="FF9933"/>
    <a:srgbClr val="66FFFF"/>
    <a:srgbClr val="66CCFF"/>
    <a:srgbClr val="99FF33"/>
    <a:srgbClr val="151515"/>
    <a:srgbClr val="660033"/>
    <a:srgbClr val="1A000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 autoAdjust="0"/>
    <p:restoredTop sz="93605" autoAdjust="0"/>
  </p:normalViewPr>
  <p:slideViewPr>
    <p:cSldViewPr>
      <p:cViewPr varScale="1">
        <p:scale>
          <a:sx n="120" d="100"/>
          <a:sy n="120" d="100"/>
        </p:scale>
        <p:origin x="21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83524C8-BAA5-434E-AF2A-DC259F5EDAAE}" type="datetimeFigureOut">
              <a:rPr lang="en-US"/>
              <a:pPr>
                <a:defRPr/>
              </a:pPr>
              <a:t>6/3/21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5254" tIns="47627" rIns="95254" bIns="476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4333D25-6C5D-4DDE-B1CF-DD5601AD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33D25-6C5D-4DDE-B1CF-DD5601AD42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B487-A287-4D86-9EF6-7775E202A1B8}" type="datetimeFigureOut">
              <a:rPr lang="de-CH"/>
              <a:pPr>
                <a:defRPr/>
              </a:pPr>
              <a:t>03.06.21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FDEA-974D-43B3-A7EF-9BCA9B523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533400" y="76200"/>
            <a:ext cx="845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4608-CC7A-4963-B2C0-F64900604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02DE-6CA3-4EF2-A9BD-3D66FD35C2E0}" type="datetimeFigureOut">
              <a:rPr lang="de-CH"/>
              <a:pPr>
                <a:defRPr/>
              </a:pPr>
              <a:t>03.06.21</a:t>
            </a:fld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546E-01E5-48EE-A3A8-E403ACE70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CH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D3D1971-D0C5-4986-A3CC-A953F221BD3C}" type="datetimeFigureOut">
              <a:rPr lang="de-CH"/>
              <a:pPr>
                <a:defRPr/>
              </a:pPr>
              <a:t>03.06.21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870DDC-07FA-404E-9609-E519C7FF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32" r:id="rId2"/>
    <p:sldLayoutId id="2147484024" r:id="rId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NULL"/><Relationship Id="rId1" Type="http://schemas.microsoft.com/office/2007/relationships/media" Target="NULL"/><Relationship Id="rId6" Type="http://schemas.openxmlformats.org/officeDocument/2006/relationships/hyperlink" Target="https://doi.org/10.5281/zenodo.4700264" TargetMode="External"/><Relationship Id="rId5" Type="http://schemas.openxmlformats.org/officeDocument/2006/relationships/hyperlink" Target="https://suzaku.eorc.jaxa.jp/GCOM_C/data/product_std.html" TargetMode="External"/><Relationship Id="rId4" Type="http://schemas.openxmlformats.org/officeDocument/2006/relationships/hyperlink" Target="https://gedi.umd.edu/data/produc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5" Type="http://schemas.openxmlformats.org/officeDocument/2006/relationships/image" Target="NUL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6" Type="http://schemas.openxmlformats.org/officeDocument/2006/relationships/image" Target="../media/image7.png"/><Relationship Id="rId5" Type="http://schemas.openxmlformats.org/officeDocument/2006/relationships/hyperlink" Target="mailto:guxingfa@radi.ac.cn" TargetMode="Externa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5" Type="http://schemas.openxmlformats.org/officeDocument/2006/relationships/image" Target="../media/image7.png"/><Relationship Id="rId4" Type="http://schemas.openxmlformats.org/officeDocument/2006/relationships/hyperlink" Target="https://doi.org/10.1016/j.rse.2021.1123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/><Relationship Id="rId1" Type="http://schemas.microsoft.com/office/2007/relationships/media" Target="NULL"/><Relationship Id="rId5" Type="http://schemas.openxmlformats.org/officeDocument/2006/relationships/image" Target="../media/image7.png"/><Relationship Id="rId4" Type="http://schemas.openxmlformats.org/officeDocument/2006/relationships/hyperlink" Target="http://dragon5.esa.int/projec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r>
              <a:rPr lang="en-US" altLang="zh-CN" dirty="0"/>
              <a:t>Biophysical (LAI/FAPAR)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7828" y="1066800"/>
            <a:ext cx="8229600" cy="5314950"/>
          </a:xfrm>
        </p:spPr>
        <p:txBody>
          <a:bodyPr/>
          <a:lstStyle/>
          <a:p>
            <a:r>
              <a:rPr lang="en-US" altLang="zh-CN" dirty="0"/>
              <a:t>Leads: H. Fang (CAS), S. Leblanc (CCRS), and M. Weiss (INRAE)</a:t>
            </a:r>
          </a:p>
          <a:p>
            <a:pPr lvl="1"/>
            <a:r>
              <a:rPr lang="en-US" altLang="zh-CN" dirty="0"/>
              <a:t>Guidance from F. Camacho (EOLAB, Valencia)</a:t>
            </a:r>
          </a:p>
          <a:p>
            <a:endParaRPr lang="en-US" altLang="zh-CN" dirty="0"/>
          </a:p>
          <a:p>
            <a:r>
              <a:rPr lang="en-US" altLang="zh-CN" dirty="0"/>
              <a:t>Regular reviews and updates</a:t>
            </a:r>
          </a:p>
          <a:p>
            <a:pPr lvl="1"/>
            <a:r>
              <a:rPr lang="en-US" altLang="zh-CN" dirty="0"/>
              <a:t>Homepage</a:t>
            </a:r>
          </a:p>
          <a:p>
            <a:pPr lvl="1"/>
            <a:r>
              <a:rPr lang="en-US" altLang="zh-CN" dirty="0"/>
              <a:t>Products</a:t>
            </a:r>
          </a:p>
          <a:p>
            <a:pPr lvl="1"/>
            <a:r>
              <a:rPr lang="en-US" altLang="zh-CN" dirty="0"/>
              <a:t>Collaboration</a:t>
            </a:r>
          </a:p>
          <a:p>
            <a:pPr lvl="1"/>
            <a:r>
              <a:rPr lang="en-US" altLang="zh-CN" dirty="0"/>
              <a:t>References </a:t>
            </a:r>
          </a:p>
          <a:p>
            <a:pPr marL="0" indent="265113" eaLnBrk="0" hangingPunc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音频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32"/>
    </mc:Choice>
    <mc:Fallback xmlns="">
      <p:transition spd="slow" advTm="46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970" y="304800"/>
            <a:ext cx="8086060" cy="609600"/>
          </a:xfrm>
        </p:spPr>
        <p:txBody>
          <a:bodyPr/>
          <a:lstStyle/>
          <a:p>
            <a:r>
              <a:rPr lang="en-US" altLang="zh-CN" dirty="0"/>
              <a:t>Emerging validation needs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2283" y="1173231"/>
            <a:ext cx="8229600" cy="5573643"/>
          </a:xfrm>
        </p:spPr>
        <p:txBody>
          <a:bodyPr/>
          <a:lstStyle/>
          <a:p>
            <a:r>
              <a:rPr lang="en-US" altLang="zh-CN" dirty="0"/>
              <a:t>Separate green and non-green components</a:t>
            </a:r>
          </a:p>
          <a:p>
            <a:r>
              <a:rPr lang="en-US" altLang="zh-CN" dirty="0"/>
              <a:t>Vertical layered products </a:t>
            </a:r>
          </a:p>
          <a:p>
            <a:pPr lvl="1"/>
            <a:r>
              <a:rPr lang="en-US" altLang="zh-CN" sz="2400" dirty="0"/>
              <a:t>GEDI 5 m PAI profile (</a:t>
            </a:r>
            <a:r>
              <a:rPr lang="en-US" altLang="zh-CN" sz="2400" dirty="0">
                <a:hlinkClick r:id="rId4"/>
              </a:rPr>
              <a:t>https://gedi.umd.edu/data/products</a:t>
            </a:r>
            <a:r>
              <a:rPr lang="en-US" altLang="zh-CN" sz="2400" dirty="0"/>
              <a:t>)</a:t>
            </a:r>
          </a:p>
          <a:p>
            <a:pPr lvl="1"/>
            <a:r>
              <a:rPr lang="en-US" altLang="zh-CN" sz="2400" dirty="0"/>
              <a:t>GCOM-C total and </a:t>
            </a:r>
            <a:r>
              <a:rPr lang="en-US" altLang="zh-CN" sz="2400" dirty="0" err="1"/>
              <a:t>overstory</a:t>
            </a:r>
            <a:r>
              <a:rPr lang="en-US" altLang="zh-CN" sz="2400" dirty="0"/>
              <a:t> LAI &amp; FAPAR (250 m, 2018.12-) </a:t>
            </a:r>
            <a:r>
              <a:rPr lang="en-US" altLang="zh-CN" sz="2200" dirty="0"/>
              <a:t>(</a:t>
            </a:r>
            <a:r>
              <a:rPr lang="en-US" altLang="zh-CN" sz="2200" u="sng" dirty="0">
                <a:hlinkClick r:id="rId5"/>
              </a:rPr>
              <a:t>https://suzaku.eorc.jaxa.jp/GCOM_C/data/product_std.html</a:t>
            </a:r>
            <a:r>
              <a:rPr lang="en-US" altLang="zh-CN" sz="2200" u="sng" dirty="0"/>
              <a:t>)</a:t>
            </a:r>
            <a:endParaRPr lang="en-US" altLang="zh-CN" sz="2200" dirty="0"/>
          </a:p>
          <a:p>
            <a:pPr lvl="1"/>
            <a:r>
              <a:rPr lang="en-US" altLang="zh-CN" sz="2400" dirty="0"/>
              <a:t>GLOBMAP total and </a:t>
            </a:r>
            <a:r>
              <a:rPr lang="en-US" altLang="zh-CN" sz="2400" dirty="0" err="1"/>
              <a:t>overstory</a:t>
            </a:r>
            <a:r>
              <a:rPr lang="en-US" altLang="zh-CN" sz="2400" dirty="0"/>
              <a:t> LAI (500 m, 8-day, 2000-) (</a:t>
            </a:r>
            <a:r>
              <a:rPr lang="en-US" altLang="zh-CN" sz="2400" dirty="0">
                <a:hlinkClick r:id="rId6"/>
              </a:rPr>
              <a:t>https://doi.org/10.5281/zenodo.4700264</a:t>
            </a:r>
            <a:r>
              <a:rPr lang="en-US" altLang="zh-CN" sz="2400" dirty="0"/>
              <a:t>) </a:t>
            </a:r>
          </a:p>
          <a:p>
            <a:r>
              <a:rPr lang="en-US" altLang="zh-CN" dirty="0"/>
              <a:t>Geostationary products </a:t>
            </a:r>
          </a:p>
          <a:p>
            <a:pPr lvl="1"/>
            <a:r>
              <a:rPr lang="en-US" altLang="zh-CN" sz="2400" dirty="0"/>
              <a:t>EUMETSAT LSA-SAF LAI/FAPAR (daily, 3 km)</a:t>
            </a:r>
          </a:p>
          <a:p>
            <a:pPr marL="457200" lvl="1" indent="0">
              <a:buNone/>
            </a:pPr>
            <a:r>
              <a:rPr lang="en-US" altLang="zh-CN" sz="2400" dirty="0"/>
              <a:t>    (https://landsaf.ipma.pt/en/about/catalogue)</a:t>
            </a:r>
          </a:p>
          <a:p>
            <a:pPr lvl="1"/>
            <a:r>
              <a:rPr lang="en-US" altLang="zh-CN" sz="2400" dirty="0"/>
              <a:t>NSMC/China </a:t>
            </a:r>
            <a:r>
              <a:rPr lang="en-US" altLang="zh-CN" sz="2400" dirty="0" err="1"/>
              <a:t>Fengyun</a:t>
            </a:r>
            <a:r>
              <a:rPr lang="en-US" altLang="zh-CN" sz="2400" dirty="0"/>
              <a:t> land products (under development)</a:t>
            </a:r>
          </a:p>
          <a:p>
            <a:pPr marL="457200" lvl="1" indent="0">
              <a:buNone/>
            </a:pPr>
            <a:r>
              <a:rPr lang="en-US" altLang="zh-CN" sz="2400" dirty="0"/>
              <a:t>    (http://satellite.nsmc.org.cn/portalsite/default.aspx)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音频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12"/>
    </mc:Choice>
    <mc:Fallback xmlns="">
      <p:transition spd="slow" advTm="83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r>
              <a:rPr lang="de-CH" sz="3600" dirty="0"/>
              <a:t>Actions for the next future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5800" y="838200"/>
            <a:ext cx="8305800" cy="5832475"/>
          </a:xfrm>
        </p:spPr>
        <p:txBody>
          <a:bodyPr/>
          <a:lstStyle/>
          <a:p>
            <a:pPr marL="182563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800" dirty="0"/>
              <a:t>Biophysical protocol update</a:t>
            </a:r>
            <a:r>
              <a:rPr lang="es-ES" altLang="zh-CN" sz="2800" dirty="0"/>
              <a:t> (AP: 19-LPV-15)</a:t>
            </a:r>
            <a:endParaRPr lang="en-US" altLang="zh-CN" sz="2800" dirty="0"/>
          </a:p>
          <a:p>
            <a:pPr marL="182563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800" dirty="0"/>
              <a:t>Support ESA for the </a:t>
            </a:r>
            <a:r>
              <a:rPr lang="en-US" altLang="zh-CN" sz="2800" dirty="0" err="1"/>
              <a:t>datasharing</a:t>
            </a:r>
            <a:r>
              <a:rPr lang="en-US" altLang="zh-CN" sz="2800" dirty="0"/>
              <a:t> platform (ESA LPV REC-22)</a:t>
            </a:r>
          </a:p>
          <a:p>
            <a:pPr marL="582613" lvl="1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/>
              <a:t>Gather existing data at decametric resolution (easier than for coarser resolution)</a:t>
            </a:r>
          </a:p>
          <a:p>
            <a:pPr marL="582613" lvl="1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/>
              <a:t>Define the characteristics of the platform</a:t>
            </a:r>
          </a:p>
          <a:p>
            <a:pPr marL="982663" lvl="2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000" dirty="0"/>
              <a:t>People can freely provide their dataset (either the data or the link to the data) with associated documentation, providing they follow the measurement protocols</a:t>
            </a:r>
          </a:p>
          <a:p>
            <a:pPr marL="982663" lvl="2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000" dirty="0"/>
              <a:t>Follow the FAIR principles (Findable, Accessible, Interoperable and Reusable)</a:t>
            </a:r>
          </a:p>
          <a:p>
            <a:pPr marL="982663" lvl="2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000" dirty="0"/>
              <a:t>Need to define standards for metadata, quality information, and documentation (ESA, LPV-REC-05)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</a:pPr>
            <a:r>
              <a:rPr lang="en-US" altLang="zh-CN" sz="2800" dirty="0"/>
              <a:t>Newsletter to the community</a:t>
            </a:r>
          </a:p>
          <a:p>
            <a:pPr marL="982663" lvl="2" indent="-182563">
              <a:lnSpc>
                <a:spcPct val="110000"/>
              </a:lnSpc>
              <a:spcBef>
                <a:spcPts val="0"/>
              </a:spcBef>
            </a:pPr>
            <a:endParaRPr lang="en-US" altLang="zh-CN" sz="2000" dirty="0"/>
          </a:p>
          <a:p>
            <a:pPr marL="12690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/>
          </a:p>
          <a:p>
            <a:pPr indent="-216000">
              <a:spcBef>
                <a:spcPts val="0"/>
              </a:spcBef>
            </a:pPr>
            <a:endParaRPr lang="en-CA" altLang="zh-CN" sz="2000" dirty="0"/>
          </a:p>
          <a:p>
            <a:pPr marL="0" indent="0">
              <a:buNone/>
            </a:pPr>
            <a:endParaRPr lang="en-US" altLang="zh-CN" sz="2800" dirty="0"/>
          </a:p>
        </p:txBody>
      </p:sp>
      <p:pic>
        <p:nvPicPr>
          <p:cNvPr id="9" name="音频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99"/>
    </mc:Choice>
    <mc:Fallback xmlns="">
      <p:transition spd="slow" advTm="84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r>
              <a:rPr lang="fr-FR" dirty="0"/>
              <a:t>Protocol update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6510" y="1295400"/>
            <a:ext cx="8314102" cy="57395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dirty="0"/>
              <a:t>Biophysical focus area protocol</a:t>
            </a:r>
          </a:p>
          <a:p>
            <a:pPr lvl="1"/>
            <a:r>
              <a:rPr lang="en-US" altLang="zh-CN" sz="2400" dirty="0"/>
              <a:t>Had a couple of </a:t>
            </a:r>
            <a:r>
              <a:rPr lang="en-US" altLang="zh-CN" sz="2400" dirty="0" err="1"/>
              <a:t>telecons</a:t>
            </a:r>
            <a:r>
              <a:rPr lang="en-US" altLang="zh-CN" sz="2400" dirty="0"/>
              <a:t> to discuss the protocol (M. Weiss, F. Camacho and H. Fang)</a:t>
            </a:r>
            <a:endParaRPr lang="zh-CN" altLang="zh-CN" sz="2400" dirty="0"/>
          </a:p>
          <a:p>
            <a:pPr lvl="1"/>
            <a:r>
              <a:rPr lang="en-US" altLang="zh-CN" sz="2400" dirty="0"/>
              <a:t>Decide to merge FAPAR &amp; LAI into a biophysical protocol</a:t>
            </a:r>
            <a:endParaRPr lang="zh-CN" altLang="zh-CN" sz="2400" dirty="0"/>
          </a:p>
          <a:p>
            <a:pPr lvl="1"/>
            <a:r>
              <a:rPr lang="en-US" altLang="zh-CN" sz="2400" dirty="0"/>
              <a:t>A small group will start to work on the skeleton</a:t>
            </a:r>
          </a:p>
          <a:p>
            <a:pPr lvl="1"/>
            <a:r>
              <a:rPr lang="en-US" altLang="zh-CN" sz="2400" dirty="0"/>
              <a:t>Identified potential contributors (B. Brede, L. Brown, Q. Xiao)</a:t>
            </a:r>
            <a:endParaRPr lang="zh-CN" altLang="zh-CN" sz="2400" dirty="0"/>
          </a:p>
          <a:p>
            <a:pPr lvl="1"/>
            <a:r>
              <a:rPr lang="en-US" altLang="zh-CN" sz="2400" dirty="0"/>
              <a:t>Submit as a journal paper</a:t>
            </a:r>
          </a:p>
          <a:p>
            <a:pPr lvl="1"/>
            <a:endParaRPr lang="en-US" altLang="zh-CN" sz="1800" dirty="0"/>
          </a:p>
        </p:txBody>
      </p:sp>
      <p:pic>
        <p:nvPicPr>
          <p:cNvPr id="8" name="音频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8"/>
    </mc:Choice>
    <mc:Fallback xmlns="">
      <p:transition spd="slow" advTm="4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/>
          <a:lstStyle/>
          <a:p>
            <a:r>
              <a:rPr lang="en-US" altLang="zh-CN" sz="4000" dirty="0"/>
              <a:t>Recent CGLS products and validation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23975"/>
            <a:ext cx="8229600" cy="4724400"/>
          </a:xfrm>
        </p:spPr>
        <p:txBody>
          <a:bodyPr/>
          <a:lstStyle/>
          <a:p>
            <a:r>
              <a:rPr lang="en-US" altLang="zh-CN" sz="2800" dirty="0"/>
              <a:t>The CGLS Sentinel-3 300 m LAI/FAPAR available from July 2020 (</a:t>
            </a:r>
            <a:r>
              <a:rPr lang="en-US" altLang="zh-CN" sz="2400" dirty="0"/>
              <a:t>https://land.copernicus.eu/global/themes/Vegetation</a:t>
            </a:r>
            <a:r>
              <a:rPr lang="en-US" altLang="zh-CN" sz="2800" dirty="0"/>
              <a:t>). </a:t>
            </a:r>
          </a:p>
          <a:p>
            <a:pPr lvl="1"/>
            <a:r>
              <a:rPr lang="en-US" altLang="zh-CN" sz="2400" dirty="0"/>
              <a:t>Operational PROBA-V mission/products (300 m, 1 km) ended on June 30, 2020</a:t>
            </a:r>
          </a:p>
          <a:p>
            <a:pPr lvl="1"/>
            <a:r>
              <a:rPr lang="en-US" altLang="zh-CN" sz="2400" dirty="0"/>
              <a:t>The CGLS 1km product has stopped updating </a:t>
            </a:r>
          </a:p>
          <a:p>
            <a:pPr lvl="1"/>
            <a:endParaRPr lang="en-US" altLang="zh-CN" sz="1800" dirty="0"/>
          </a:p>
          <a:p>
            <a:r>
              <a:rPr lang="en-US" altLang="zh-CN" sz="2800" dirty="0"/>
              <a:t>Validation of the </a:t>
            </a:r>
            <a:r>
              <a:rPr lang="en-US" altLang="zh-CN" sz="2800" b="1" dirty="0"/>
              <a:t>CGLS Sentinel-3, EUMETSAT EPS, NASA/NOAA VIIRS LAI and FAPAR </a:t>
            </a:r>
            <a:r>
              <a:rPr lang="en-US" altLang="zh-CN" sz="2800" dirty="0"/>
              <a:t>products at GBOV-NEON sites is ongoing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音频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81"/>
    </mc:Choice>
    <mc:Fallback xmlns="">
      <p:transition spd="slow" advTm="52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ING_QUIQUE\QAR_CGLOPS_S3_VEG\ACCURACY\GBOV_LAI\1km\SameN\Accuracy_CGLS_S3_V1_Jul18-Apr19_LAI_Sam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2" y="756979"/>
            <a:ext cx="2607183" cy="23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ORKING_QUIQUE\QAR_CGLOPS_S3_VEG\ACCURACY\GBOV_LAI\1km\SameN\Accuracy_EPS_Jul18-Apr19_LAI_Sam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61" y="684633"/>
            <a:ext cx="2691793" cy="23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WORKING_QUIQUE\QAR_CGLOPS_S3_VEG\ACCURACY\GBOV_LAI\1km\SameN\Accuracy_VNP15A2H_Jul18-Apr19_LAI_Sam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14" y="686128"/>
            <a:ext cx="2768215" cy="24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42223" y="147935"/>
            <a:ext cx="888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LAI</a:t>
            </a:r>
            <a:r>
              <a:rPr lang="es-ES" altLang="zh-CN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    S3 (RMSD=0.864)		EPS (RMSD=1.097)	 VIIRS (RMSD=1.144)</a:t>
            </a:r>
            <a:endParaRPr lang="es-E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3" descr="E:\WORKING_QUIQUE\QAR_CGLOPS_S3_VEG\ACCURACY\GBOV_LAI\1km\SameN\Accuracy_CGLS_S3_V1_Jul18-Apr19_FAPAR_SameN.png">
            <a:extLst>
              <a:ext uri="{FF2B5EF4-FFF2-40B4-BE49-F238E27FC236}">
                <a16:creationId xmlns:a16="http://schemas.microsoft.com/office/drawing/2014/main" id="{B2AB342B-3961-424D-9D3D-CB6EE75D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3" y="4038600"/>
            <a:ext cx="2666092" cy="23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WORKING_QUIQUE\QAR_CGLOPS_S3_VEG\ACCURACY\GBOV_LAI\1km\SameN\Accuracy_EPS_Jul18-Apr19_FAPAR_SameN.png">
            <a:extLst>
              <a:ext uri="{FF2B5EF4-FFF2-40B4-BE49-F238E27FC236}">
                <a16:creationId xmlns:a16="http://schemas.microsoft.com/office/drawing/2014/main" id="{53B0456C-8B7E-4E53-9C40-A3D5C797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46" y="4008476"/>
            <a:ext cx="2666091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WORKING_QUIQUE\QAR_CGLOPS_S3_VEG\ACCURACY\GBOV_LAI\1km\SameN\Accuracy_VNP15A2H_Jul18-Apr19_FAPAR_SameN.png">
            <a:extLst>
              <a:ext uri="{FF2B5EF4-FFF2-40B4-BE49-F238E27FC236}">
                <a16:creationId xmlns:a16="http://schemas.microsoft.com/office/drawing/2014/main" id="{F9DDEAC1-FF9C-4D4E-866A-4C289F05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43" y="3960728"/>
            <a:ext cx="2666091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CuadroTexto">
            <a:extLst>
              <a:ext uri="{FF2B5EF4-FFF2-40B4-BE49-F238E27FC236}">
                <a16:creationId xmlns:a16="http://schemas.microsoft.com/office/drawing/2014/main" id="{A086BB92-9C90-402C-9084-0AEBBC45C446}"/>
              </a:ext>
            </a:extLst>
          </p:cNvPr>
          <p:cNvSpPr txBox="1"/>
          <p:nvPr/>
        </p:nvSpPr>
        <p:spPr>
          <a:xfrm>
            <a:off x="-20100" y="3429000"/>
            <a:ext cx="916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FAPAR</a:t>
            </a:r>
            <a:r>
              <a:rPr lang="es-ES" altLang="zh-CN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  S3 (RMSD=0.128)	EPS (RMSD=0.165)	 VIIRS (RMSD=0.171)</a:t>
            </a:r>
          </a:p>
        </p:txBody>
      </p:sp>
      <p:pic>
        <p:nvPicPr>
          <p:cNvPr id="12" name="音频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8"/>
    </mc:Choice>
    <mc:Fallback xmlns="">
      <p:transition spd="slow" advTm="33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r>
              <a:rPr lang="en-US" altLang="zh-CN" dirty="0"/>
              <a:t>Fiducial reference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638800"/>
          </a:xfrm>
        </p:spPr>
        <p:txBody>
          <a:bodyPr/>
          <a:lstStyle/>
          <a:p>
            <a:r>
              <a:rPr lang="en-US" altLang="zh-CN" sz="2400" dirty="0"/>
              <a:t>ESA FRM4Veg phase 2</a:t>
            </a:r>
          </a:p>
          <a:p>
            <a:pPr lvl="1"/>
            <a:r>
              <a:rPr lang="en-US" altLang="zh-CN" sz="2400" dirty="0"/>
              <a:t>Next field campaign in </a:t>
            </a:r>
            <a:r>
              <a:rPr lang="en-US" altLang="zh-CN" sz="2400" dirty="0" err="1"/>
              <a:t>Wytham</a:t>
            </a:r>
            <a:r>
              <a:rPr lang="en-US" altLang="zh-CN" sz="2400" dirty="0"/>
              <a:t> in July (EOLAB, U. Southampton) </a:t>
            </a:r>
          </a:p>
          <a:p>
            <a:pPr lvl="1"/>
            <a:r>
              <a:rPr lang="en-US" altLang="zh-CN" sz="2400" dirty="0"/>
              <a:t>Protocols for field measurements and uncertainty propagation can be shared</a:t>
            </a:r>
          </a:p>
          <a:p>
            <a:r>
              <a:rPr lang="en-US" altLang="zh-CN" sz="2400" dirty="0"/>
              <a:t>Respond to ESA LPV</a:t>
            </a:r>
          </a:p>
          <a:p>
            <a:pPr lvl="1"/>
            <a:r>
              <a:rPr lang="en-US" altLang="zh-CN" sz="2400" dirty="0"/>
              <a:t>Cal/Val database </a:t>
            </a:r>
            <a:r>
              <a:rPr lang="en-US" altLang="zh-CN" sz="1800" dirty="0"/>
              <a:t>[LPV-REC-19]</a:t>
            </a:r>
            <a:r>
              <a:rPr lang="en-US" altLang="zh-CN" sz="2400" dirty="0"/>
              <a:t>: a centralized repository of Cal/Val data for land (ESA host or an “open” option)</a:t>
            </a:r>
          </a:p>
          <a:p>
            <a:pPr lvl="1"/>
            <a:r>
              <a:rPr lang="en-US" altLang="zh-CN" sz="2400" dirty="0"/>
              <a:t>Cal/Val sites collection </a:t>
            </a:r>
            <a:r>
              <a:rPr lang="en-US" altLang="zh-CN" sz="1800" dirty="0"/>
              <a:t>[LPV-REC-21]</a:t>
            </a:r>
            <a:r>
              <a:rPr lang="en-US" altLang="zh-CN" sz="2400" dirty="0"/>
              <a:t>: evolution of BELMANIP sites for S2 resolution (10 m)</a:t>
            </a:r>
          </a:p>
          <a:p>
            <a:pPr lvl="1"/>
            <a:r>
              <a:rPr lang="en-US" altLang="zh-CN" sz="2400" dirty="0"/>
              <a:t>Fill the geographical gaps (Africa, Asia, South-America)</a:t>
            </a:r>
          </a:p>
          <a:p>
            <a:r>
              <a:rPr lang="en-US" altLang="zh-CN" sz="2400" dirty="0"/>
              <a:t>Evolution of OLIVE platform</a:t>
            </a:r>
          </a:p>
          <a:p>
            <a:pPr lvl="1"/>
            <a:r>
              <a:rPr lang="en-US" altLang="zh-CN" sz="2400" dirty="0"/>
              <a:t>Currently out of date, needs financial support for continue</a:t>
            </a:r>
            <a:endParaRPr lang="zh-CN" altLang="en-US" sz="2400" dirty="0"/>
          </a:p>
        </p:txBody>
      </p: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96"/>
    </mc:Choice>
    <mc:Fallback xmlns="">
      <p:transition spd="slow" advTm="93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droite 7"/>
          <p:cNvSpPr/>
          <p:nvPr/>
        </p:nvSpPr>
        <p:spPr>
          <a:xfrm>
            <a:off x="3429000" y="1514178"/>
            <a:ext cx="279917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Automatic DHP/DP processing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 descr="U-Net: Convolutional Networks for Biomedical Image Segmentation">
            <a:extLst>
              <a:ext uri="{FF2B5EF4-FFF2-40B4-BE49-F238E27FC236}">
                <a16:creationId xmlns:a16="http://schemas.microsoft.com/office/drawing/2014/main" id="{6861D790-94CF-42F6-9501-81EBFD59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89" y="1083178"/>
            <a:ext cx="1980022" cy="1319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38DD6A8-AC72-4921-B3F0-2D143BB26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74" r="1307"/>
          <a:stretch/>
        </p:blipFill>
        <p:spPr>
          <a:xfrm>
            <a:off x="6754541" y="905938"/>
            <a:ext cx="1562100" cy="167367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38DD6A8-AC72-4921-B3F0-2D143BB26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660"/>
          <a:stretch/>
        </p:blipFill>
        <p:spPr>
          <a:xfrm>
            <a:off x="1524000" y="914322"/>
            <a:ext cx="1676400" cy="16990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00239" y="2447965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Deep</a:t>
            </a:r>
            <a:r>
              <a:rPr lang="fr-FR" sz="1400" b="1" dirty="0"/>
              <a:t> Learning </a:t>
            </a:r>
          </a:p>
          <a:p>
            <a:pPr algn="ctr"/>
            <a:r>
              <a:rPr lang="fr-FR" sz="1400" b="1" dirty="0"/>
              <a:t>Architecture- U-NET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95022" y="2579617"/>
            <a:ext cx="2281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Vegetation</a:t>
            </a:r>
            <a:r>
              <a:rPr lang="fr-FR" sz="1400" b="1" dirty="0"/>
              <a:t> / Background</a:t>
            </a:r>
          </a:p>
        </p:txBody>
      </p:sp>
      <p:sp>
        <p:nvSpPr>
          <p:cNvPr id="11" name="Flèche droite 10"/>
          <p:cNvSpPr/>
          <p:nvPr/>
        </p:nvSpPr>
        <p:spPr>
          <a:xfrm rot="5400000">
            <a:off x="6631787" y="3654600"/>
            <a:ext cx="1824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D277BDC-F629-4FA7-BC7C-ED079D1C3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541" y="4795211"/>
            <a:ext cx="1752600" cy="1752600"/>
          </a:xfrm>
          <a:prstGeom prst="rect">
            <a:avLst/>
          </a:prstGeom>
        </p:spPr>
      </p:pic>
      <p:pic>
        <p:nvPicPr>
          <p:cNvPr id="1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DECB02CA-35EA-4E2D-827E-61ECC0694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186" y="3166439"/>
            <a:ext cx="1776955" cy="125983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293360" y="357542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SVM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5688887" y="557062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Green/</a:t>
            </a:r>
            <a:r>
              <a:rPr lang="fr-FR" sz="1400" b="1" dirty="0" err="1"/>
              <a:t>Senescent</a:t>
            </a:r>
            <a:endParaRPr lang="fr-FR" sz="1400" b="1" dirty="0"/>
          </a:p>
        </p:txBody>
      </p:sp>
      <p:pic>
        <p:nvPicPr>
          <p:cNvPr id="17" name="Picture 10" descr="Table&#10;&#10;Description automatically generated">
            <a:extLst>
              <a:ext uri="{FF2B5EF4-FFF2-40B4-BE49-F238E27FC236}">
                <a16:creationId xmlns:a16="http://schemas.microsoft.com/office/drawing/2014/main" id="{9DE29B36-9B6A-46AD-B9B1-EF193AAA1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4807" y="4426276"/>
            <a:ext cx="2798384" cy="1177749"/>
          </a:xfrm>
          <a:prstGeom prst="rect">
            <a:avLst/>
          </a:prstGeom>
        </p:spPr>
      </p:pic>
      <p:pic>
        <p:nvPicPr>
          <p:cNvPr id="18" name="Picture 5" descr="Chart, treemap chart&#10;&#10;Description automatically generated">
            <a:extLst>
              <a:ext uri="{FF2B5EF4-FFF2-40B4-BE49-F238E27FC236}">
                <a16:creationId xmlns:a16="http://schemas.microsoft.com/office/drawing/2014/main" id="{EBBB0D30-B65E-48C0-8D13-FB24249BEF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056" r="70189" b="-508"/>
          <a:stretch/>
        </p:blipFill>
        <p:spPr>
          <a:xfrm>
            <a:off x="647700" y="3883200"/>
            <a:ext cx="2846178" cy="259629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441097" y="2650290"/>
            <a:ext cx="1817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300 </a:t>
            </a:r>
            <a:r>
              <a:rPr lang="fr-FR" sz="1200" b="1" dirty="0" err="1"/>
              <a:t>labelled</a:t>
            </a:r>
            <a:r>
              <a:rPr lang="fr-FR" sz="1200" b="1" dirty="0"/>
              <a:t> patches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1" dirty="0"/>
              <a:t>1120 images </a:t>
            </a:r>
            <a:r>
              <a:rPr lang="fr-FR" sz="1200" b="1" dirty="0" err="1"/>
              <a:t>refined</a:t>
            </a:r>
            <a:endParaRPr lang="fr-FR" sz="1200" b="1" dirty="0"/>
          </a:p>
          <a:p>
            <a:r>
              <a:rPr lang="fr-FR" sz="1200" b="1" dirty="0"/>
              <a:t>(Training DL model)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244499" y="2887986"/>
            <a:ext cx="128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Precision</a:t>
            </a:r>
            <a:r>
              <a:rPr lang="fr-FR" sz="1200" dirty="0"/>
              <a:t>=0.83 </a:t>
            </a:r>
          </a:p>
          <a:p>
            <a:r>
              <a:rPr lang="fr-FR" sz="1200" dirty="0" err="1"/>
              <a:t>Recall</a:t>
            </a:r>
            <a:r>
              <a:rPr lang="fr-FR" sz="1200" dirty="0"/>
              <a:t>= 0.97</a:t>
            </a:r>
          </a:p>
          <a:p>
            <a:r>
              <a:rPr lang="fr-FR" sz="1200" dirty="0"/>
              <a:t>F1-score=0.89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93878" y="4922817"/>
            <a:ext cx="43633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Yellow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493878" y="5201488"/>
            <a:ext cx="42639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Green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58812" y="6662830"/>
            <a:ext cx="36407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/>
              <a:t>From Madec S., Serouart M., Weiss M. , Irfan K., Baret, F.</a:t>
            </a:r>
          </a:p>
        </p:txBody>
      </p:sp>
      <p:pic>
        <p:nvPicPr>
          <p:cNvPr id="19" name="音频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13"/>
    </mc:Choice>
    <mc:Fallback xmlns="">
      <p:transition spd="slow" advTm="47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altLang="zh-CN" sz="4000" dirty="0" err="1"/>
              <a:t>Gaofen</a:t>
            </a:r>
            <a:r>
              <a:rPr lang="en-US" altLang="zh-CN" sz="4000" dirty="0"/>
              <a:t> validation network (China)</a:t>
            </a:r>
            <a:endParaRPr lang="zh-CN" altLang="en-US" sz="4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19400"/>
            <a:ext cx="1608360" cy="28593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854565"/>
            <a:ext cx="4198630" cy="4527185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457200" y="977083"/>
            <a:ext cx="5417830" cy="1422399"/>
          </a:xfrm>
        </p:spPr>
        <p:txBody>
          <a:bodyPr/>
          <a:lstStyle/>
          <a:p>
            <a:pPr marL="269875" indent="-212725">
              <a:spcBef>
                <a:spcPts val="0"/>
              </a:spcBef>
            </a:pPr>
            <a:r>
              <a:rPr lang="en-US" altLang="zh-CN" sz="2000" dirty="0"/>
              <a:t>42 sites enlisted, all land surface ECVs</a:t>
            </a:r>
          </a:p>
          <a:p>
            <a:pPr marL="269875" indent="-212725">
              <a:spcBef>
                <a:spcPts val="0"/>
              </a:spcBef>
            </a:pPr>
            <a:r>
              <a:rPr lang="en-US" altLang="zh-CN" sz="2000" dirty="0"/>
              <a:t>National standards (protocols) enacted</a:t>
            </a:r>
          </a:p>
          <a:p>
            <a:pPr marL="269875" indent="-212725">
              <a:spcBef>
                <a:spcPts val="0"/>
              </a:spcBef>
            </a:pPr>
            <a:r>
              <a:rPr lang="en-US" altLang="zh-CN" sz="2000" dirty="0"/>
              <a:t>Measurement initiated</a:t>
            </a:r>
          </a:p>
          <a:p>
            <a:pPr marL="269875" indent="-212725">
              <a:spcBef>
                <a:spcPts val="0"/>
              </a:spcBef>
            </a:pPr>
            <a:r>
              <a:rPr lang="en-US" altLang="zh-CN" sz="2000" dirty="0"/>
              <a:t>PI: </a:t>
            </a:r>
            <a:r>
              <a:rPr lang="en-US" altLang="zh-CN" sz="2000" dirty="0" err="1"/>
              <a:t>Xingfa</a:t>
            </a:r>
            <a:r>
              <a:rPr lang="en-US" altLang="zh-CN" sz="2000" dirty="0"/>
              <a:t> </a:t>
            </a:r>
            <a:r>
              <a:rPr lang="en-US" altLang="zh-CN" sz="2000" dirty="0" err="1"/>
              <a:t>Gu</a:t>
            </a:r>
            <a:r>
              <a:rPr lang="en-US" altLang="zh-CN" sz="2000" dirty="0"/>
              <a:t> &lt;</a:t>
            </a:r>
            <a:r>
              <a:rPr lang="en-US" altLang="zh-CN" sz="2000" dirty="0">
                <a:solidFill>
                  <a:srgbClr val="0000CC"/>
                </a:solidFill>
                <a:hlinkClick r:id="rId5"/>
              </a:rPr>
              <a:t>guxingfa@radi.ac.cn</a:t>
            </a:r>
            <a:r>
              <a:rPr lang="en-US" altLang="zh-CN" sz="2000" dirty="0"/>
              <a:t>&gt;</a:t>
            </a:r>
            <a:endParaRPr lang="en-US" altLang="zh-CN" sz="1600" dirty="0"/>
          </a:p>
          <a:p>
            <a:pPr marL="57150" indent="0">
              <a:spcBef>
                <a:spcPts val="0"/>
              </a:spcBef>
              <a:buNone/>
            </a:pPr>
            <a:endParaRPr lang="en-US" altLang="zh-CN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4" y="1132207"/>
            <a:ext cx="1646516" cy="1294947"/>
          </a:xfrm>
          <a:prstGeom prst="rect">
            <a:avLst/>
          </a:prstGeom>
        </p:spPr>
      </p:pic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04"/>
    </mc:Choice>
    <mc:Fallback xmlns="">
      <p:transition spd="slow" advTm="42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altLang="zh-CN" dirty="0"/>
              <a:t>Decametric products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00600"/>
          </a:xfrm>
        </p:spPr>
        <p:txBody>
          <a:bodyPr/>
          <a:lstStyle/>
          <a:p>
            <a:r>
              <a:rPr lang="en-US" altLang="zh-CN" dirty="0"/>
              <a:t>Landsat LAI over US (Kang et al., 2021)</a:t>
            </a:r>
          </a:p>
          <a:p>
            <a:pPr lvl="1"/>
            <a:r>
              <a:rPr lang="en-US" altLang="zh-CN" dirty="0"/>
              <a:t>Validated over GBOV-NEON sites and compared with MODIS LAI</a:t>
            </a:r>
          </a:p>
          <a:p>
            <a:pPr lvl="1"/>
            <a:r>
              <a:rPr lang="en-US" altLang="zh-CN" dirty="0"/>
              <a:t>(</a:t>
            </a:r>
            <a:r>
              <a:rPr lang="en-US" altLang="zh-CN" dirty="0">
                <a:hlinkClick r:id="rId4"/>
              </a:rPr>
              <a:t>https://doi.org/10.1016/j.rse.2021.112383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Sentinel-2 over Europe will be launched this summer (EEA Copernicus Land Monitoring service). </a:t>
            </a:r>
          </a:p>
          <a:p>
            <a:r>
              <a:rPr lang="en-US" altLang="zh-CN" dirty="0"/>
              <a:t>P2S2 for the validation of S2 LAI/</a:t>
            </a:r>
            <a:r>
              <a:rPr lang="en-US" altLang="zh-CN" dirty="0" err="1"/>
              <a:t>fAPAR</a:t>
            </a:r>
            <a:endParaRPr lang="en-US" altLang="zh-CN" dirty="0"/>
          </a:p>
          <a:p>
            <a:pPr lvl="1"/>
            <a:r>
              <a:rPr lang="en-US" altLang="zh-CN" dirty="0"/>
              <a:t>Ongoing over ESUs in France &amp; Belgium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71"/>
    </mc:Choice>
    <mc:Fallback xmlns="">
      <p:transition spd="slow" advTm="59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09600"/>
          </a:xfrm>
        </p:spPr>
        <p:txBody>
          <a:bodyPr/>
          <a:lstStyle/>
          <a:p>
            <a:r>
              <a:rPr lang="en-US" altLang="zh-CN" dirty="0"/>
              <a:t>UAV for validation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7401"/>
            <a:ext cx="82296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UAV4VAL, Dragon-5 project between U. Southampton, NPL, and Wuhan University 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/>
              <a:t>Exploiting UAV for validation of Sentinel-2 and GAOFEN-6 reflectance and biophysical products.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/>
              <a:t>UAV measurements will be conducted over several sites of China and Europe (</a:t>
            </a:r>
            <a:r>
              <a:rPr lang="en-US" altLang="zh-CN" sz="2400" dirty="0">
                <a:hlinkClick r:id="rId4" tooltip="http://dragon5.esa.int/projects/"/>
              </a:rPr>
              <a:t>http://dragon5.esa.int/projects/</a:t>
            </a:r>
            <a:r>
              <a:rPr lang="en-US" altLang="zh-CN" sz="2400" dirty="0"/>
              <a:t>)</a:t>
            </a:r>
          </a:p>
          <a:p>
            <a:pPr marL="457200" lvl="1" indent="0">
              <a:buNone/>
            </a:pPr>
            <a:endParaRPr lang="en-US" altLang="zh-CN" sz="2400" dirty="0"/>
          </a:p>
          <a:p>
            <a:r>
              <a:rPr lang="en-US" altLang="zh-CN" dirty="0"/>
              <a:t>IGARSS’21 invited session </a:t>
            </a:r>
          </a:p>
          <a:p>
            <a:pPr lvl="1"/>
            <a:r>
              <a:rPr lang="en-US" altLang="zh-CN" dirty="0"/>
              <a:t>MO1.O-4: UAV and Low-cost Sensor Networks for Land Monitoring and Cal/Val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4608-CC7A-4963-B2C0-F649006043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4"/>
    </mc:Choice>
    <mc:Fallback xmlns="">
      <p:transition spd="slow" advTm="52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18665</TotalTime>
  <Words>838</Words>
  <Application>Microsoft Macintosh PowerPoint</Application>
  <PresentationFormat>On-screen Show (4:3)</PresentationFormat>
  <Paragraphs>103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Symbol</vt:lpstr>
      <vt:lpstr>Office Theme</vt:lpstr>
      <vt:lpstr>Biophysical (LAI/FAPAR)</vt:lpstr>
      <vt:lpstr>Protocol update</vt:lpstr>
      <vt:lpstr>Recent CGLS products and validation</vt:lpstr>
      <vt:lpstr>PowerPoint Presentation</vt:lpstr>
      <vt:lpstr>Fiducial reference networks</vt:lpstr>
      <vt:lpstr>Automatic DHP/DP processing</vt:lpstr>
      <vt:lpstr>Gaofen validation network (China)</vt:lpstr>
      <vt:lpstr>Decametric products </vt:lpstr>
      <vt:lpstr>UAV for validation</vt:lpstr>
      <vt:lpstr>Emerging validation needs</vt:lpstr>
      <vt:lpstr>Actions for the next future</vt:lpstr>
    </vt:vector>
  </TitlesOfParts>
  <Company>University of Zurich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gabriela@schaepman.org</dc:creator>
  <cp:lastModifiedBy>Nickeson, Jaime (GSFC-618.0)[SCIENCE SYSTEMS AND APPLICATIONS INC]</cp:lastModifiedBy>
  <cp:revision>1536</cp:revision>
  <cp:lastPrinted>2015-09-08T11:30:23Z</cp:lastPrinted>
  <dcterms:created xsi:type="dcterms:W3CDTF">2012-02-08T01:20:31Z</dcterms:created>
  <dcterms:modified xsi:type="dcterms:W3CDTF">2021-06-03T16:48:50Z</dcterms:modified>
</cp:coreProperties>
</file>